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2" r:id="rId2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6858000" cy="4846638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Lora" panose="020B060402020202020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3F1"/>
    <a:srgbClr val="65D4FF"/>
    <a:srgbClr val="4FCEFF"/>
    <a:srgbClr val="59EAF9"/>
    <a:srgbClr val="143058"/>
    <a:srgbClr val="EDEDED"/>
    <a:srgbClr val="D4CFFD"/>
    <a:srgbClr val="EDE4E7"/>
    <a:srgbClr val="A49DB2"/>
    <a:srgbClr val="788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EDFE0-DD49-4337-BBC6-AE4C98B13D39}">
  <a:tblStyle styleId="{54AEDFE0-DD49-4337-BBC6-AE4C98B13D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04" autoAdjust="0"/>
  </p:normalViewPr>
  <p:slideViewPr>
    <p:cSldViewPr snapToGrid="0">
      <p:cViewPr>
        <p:scale>
          <a:sx n="172" d="100"/>
          <a:sy n="172" d="100"/>
        </p:scale>
        <p:origin x="-4218" y="-1890"/>
      </p:cViewPr>
      <p:guideLst>
        <p:guide orient="horz" pos="27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rawings/_rels/vmlDrawing1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511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763269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61784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874087"/>
              </p:ext>
            </p:extLst>
          </p:nvPr>
        </p:nvGraphicFramePr>
        <p:xfrm>
          <a:off x="1589" y="1497"/>
          <a:ext cx="1587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497"/>
                        <a:ext cx="1587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4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mlDrawing" Target="../drawings/vmlDrawing3.vml"/><Relationship Id="rId7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mlDrawing" Target="../drawings/vmlDrawing5.vml"/><Relationship Id="rId7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41007159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1340" y="678180"/>
            <a:ext cx="3444240" cy="2339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28522543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1024685"/>
              </p:ext>
            </p:extLst>
          </p:nvPr>
        </p:nvGraphicFramePr>
        <p:xfrm>
          <a:off x="1192" y="1498"/>
          <a:ext cx="1190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498"/>
                        <a:ext cx="1190" cy="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" y="0"/>
            <a:ext cx="6853861" cy="484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" y="4328160"/>
            <a:ext cx="6853861" cy="5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3"/>
          <a:stretch/>
        </p:blipFill>
        <p:spPr>
          <a:xfrm>
            <a:off x="2069" y="4381500"/>
            <a:ext cx="6853861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5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3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youtu.be/C6l8UELJihs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6359" y="2045578"/>
            <a:ext cx="3776327" cy="2192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4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Шаблон презентации для </a:t>
            </a: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инвестора</a:t>
            </a:r>
          </a:p>
          <a:p>
            <a:pPr algn="ctr">
              <a:buSzPct val="100000"/>
              <a:buFont typeface="Lora"/>
            </a:pPr>
            <a:endParaRPr lang="ru-RU" sz="24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 algn="ctr">
              <a:buSzPct val="100000"/>
              <a:buFont typeface="Lora"/>
            </a:pPr>
            <a:r>
              <a:rPr lang="ru-RU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1</a:t>
            </a:r>
            <a:r>
              <a:rPr lang="en-US" sz="24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VA.VC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543" y="791936"/>
            <a:ext cx="1967593" cy="1061357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3617646" y="4517546"/>
            <a:ext cx="2694485" cy="325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050" dirty="0">
                <a:solidFill>
                  <a:schemeClr val="accent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  <a:hlinkClick r:id="rId7"/>
              </a:rPr>
              <a:t>видео </a:t>
            </a:r>
            <a:r>
              <a:rPr lang="ru-RU" sz="1050" dirty="0" smtClean="0">
                <a:solidFill>
                  <a:schemeClr val="accent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  <a:hlinkClick r:id="rId7"/>
              </a:rPr>
              <a:t>инструкция</a:t>
            </a:r>
            <a:endParaRPr lang="ru-RU" sz="1050" dirty="0" smtClean="0">
              <a:solidFill>
                <a:schemeClr val="accent1"/>
              </a:solidFill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 algn="ctr">
              <a:buSzPct val="100000"/>
              <a:buFont typeface="Lora"/>
            </a:pPr>
            <a:r>
              <a:rPr lang="en-US" sz="105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https://youtu.be/C6l8UELJihs</a:t>
            </a:r>
            <a:endParaRPr lang="ru-RU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463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ДЕЛАЕМ? 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Краткое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описание проекта, боль клиента, цель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0345" y="220406"/>
            <a:ext cx="1887655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НАЧАЛО ПРОЕКТА</a:t>
            </a:r>
            <a:endParaRPr lang="en-US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Май 2016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3" y="957006"/>
            <a:ext cx="5539036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A2STOCK.COM</a:t>
            </a: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 – загрузка изображений в фотобанки</a:t>
            </a: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/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53" y="1241744"/>
            <a:ext cx="1924847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Название проекта</a:t>
            </a:r>
            <a:endParaRPr lang="en-GB" sz="105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953" y="1594608"/>
            <a:ext cx="6611147" cy="1588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A2STOCK –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это облачный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сервис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,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помогающий клиентам упростить подбор ключевых слов к изображениям и ускорить их загрузку в фотобанки путем использования уникальных алгоритмов и отказоустойчивой автоматической системы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/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закачки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</a:p>
          <a:p>
            <a:pPr>
              <a:buSzPct val="100000"/>
              <a:buFont typeface="Lora"/>
            </a:pP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Основные проблемы  продавцов, которые планируется решить в рамках проекта </a:t>
            </a:r>
            <a:r>
              <a:rPr lang="en-US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a2stock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– трудность описания своего товара и загрузки его на разные существующие фотобанки, предоставляющие пользователям возможность покупать и продавать изображения.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53" y="3390512"/>
            <a:ext cx="4812392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12 месяцев: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рынок 1,5% и выйти на ежемесячную выручку 100 000 руб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</a:t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52" y="3864664"/>
            <a:ext cx="4812393" cy="305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Цель проекта через 4 года: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занять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рынок 15% и выйти на ежемесячную выручку 1 000 000 руб. </a:t>
            </a:r>
          </a:p>
        </p:txBody>
      </p:sp>
    </p:spTree>
    <p:extLst>
      <p:ext uri="{BB962C8B-B14F-4D97-AF65-F5344CB8AC3E}">
        <p14:creationId xmlns:p14="http://schemas.microsoft.com/office/powerpoint/2010/main" val="530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128167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СТАДИЯ ПРОДУКТА</a:t>
            </a:r>
            <a:endParaRPr lang="en-US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что есть, какие средние месячные обороты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53" y="929822"/>
            <a:ext cx="4389555" cy="729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0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Оформлено Юр. лицо </a:t>
            </a:r>
          </a:p>
          <a:p>
            <a:pPr>
              <a:buSzPct val="100000"/>
              <a:buFont typeface="Lora"/>
            </a:pP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(два </a:t>
            </a:r>
            <a:r>
              <a:rPr lang="ru-RU" sz="10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основателя с равными </a:t>
            </a:r>
            <a:r>
              <a:rPr lang="ru-RU" sz="10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долями)</a:t>
            </a:r>
            <a:endParaRPr lang="ru-RU" sz="10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endParaRPr lang="ru-RU" sz="10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53" y="1582615"/>
            <a:ext cx="3399977" cy="15410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Создан сайт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 описанием и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возможностью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бесплатно воспользоваться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программой.</a:t>
            </a:r>
          </a:p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Создано и размещено в </a:t>
            </a:r>
            <a:r>
              <a:rPr lang="ru-RU" sz="1100" dirty="0" err="1">
                <a:latin typeface="Calibri Light" panose="020F0302020204030204" pitchFamily="34" charset="0"/>
                <a:ea typeface="Lora"/>
                <a:cs typeface="Lora" panose="020B0604020202020204" charset="0"/>
              </a:rPr>
              <a:t>Appstore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 приложение для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IOS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Заключено 5 партнерских соглашений.</a:t>
            </a: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Разработано 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MVP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приложения для </a:t>
            </a:r>
            <a:r>
              <a:rPr lang="en-US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android.</a:t>
            </a:r>
            <a:endParaRPr lang="ru-RU" sz="1100" dirty="0" smtClean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/>
            </a:r>
            <a:endParaRPr lang="ru-RU" sz="1100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094266"/>
            <a:ext cx="3513255" cy="61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03" y="832878"/>
            <a:ext cx="2794338" cy="237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" y="3915647"/>
            <a:ext cx="379375" cy="335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" y="3207082"/>
            <a:ext cx="471251" cy="357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1918" y="3208508"/>
            <a:ext cx="263281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Продажи </a:t>
            </a:r>
            <a:r>
              <a:rPr lang="ru-RU" sz="12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30.000 руб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. в месяц.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" y="3773812"/>
            <a:ext cx="3513255" cy="6191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18" y="3888054"/>
            <a:ext cx="27598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Посещение сайта </a:t>
            </a:r>
            <a:r>
              <a:rPr lang="ru-RU" sz="12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10 000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уникальных пользователей в месяц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63091" y="1491413"/>
            <a:ext cx="2239450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Скриншот Вашего сайта</a:t>
            </a:r>
            <a:endParaRPr lang="ru-RU" sz="20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" y="3893659"/>
            <a:ext cx="417312" cy="369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722" y="3220134"/>
            <a:ext cx="3093878" cy="1042576"/>
          </a:xfrm>
          <a:prstGeom prst="rect">
            <a:avLst/>
          </a:prstGeom>
          <a:solidFill>
            <a:schemeClr val="bg1"/>
          </a:solidFill>
          <a:ln w="28575">
            <a:solidFill>
              <a:srgbClr val="65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04" y="3280487"/>
            <a:ext cx="475012" cy="944522"/>
          </a:xfrm>
          <a:prstGeom prst="rect">
            <a:avLst/>
          </a:prstGeom>
        </p:spPr>
      </p:pic>
      <p:sp>
        <p:nvSpPr>
          <p:cNvPr id="19" name="Прямоугольник 4"/>
          <p:cNvSpPr/>
          <p:nvPr/>
        </p:nvSpPr>
        <p:spPr>
          <a:xfrm>
            <a:off x="3552050" y="3501457"/>
            <a:ext cx="136624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Упоминания в СМИ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5412881" y="3270625"/>
            <a:ext cx="11118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статья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статья</a:t>
            </a:r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5412881" y="3801045"/>
            <a:ext cx="11118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репортаж</a:t>
            </a:r>
          </a:p>
          <a:p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- репортаж</a:t>
            </a:r>
          </a:p>
        </p:txBody>
      </p:sp>
    </p:spTree>
    <p:extLst>
      <p:ext uri="{BB962C8B-B14F-4D97-AF65-F5344CB8AC3E}">
        <p14:creationId xmlns:p14="http://schemas.microsoft.com/office/powerpoint/2010/main" val="573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КАК? ПЛАН ДЕЙСТВИЙ</a:t>
            </a:r>
            <a:endParaRPr lang="en-GB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00" y="1469618"/>
            <a:ext cx="2641600" cy="294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5" y="1368018"/>
            <a:ext cx="1328584" cy="2827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5323" y="1611679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Найти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каналы продаж для финальной версии продукта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5323" y="26078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Посчитать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экономику в каналах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5323" y="3484183"/>
            <a:ext cx="2318177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Планируемые продажи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 100 </a:t>
            </a:r>
            <a:r>
              <a:rPr lang="ru-RU" sz="1100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тыс. рублей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месяц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01" y="1611678"/>
            <a:ext cx="2479888" cy="21729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В течение </a:t>
            </a:r>
            <a:r>
              <a:rPr lang="ru-RU" sz="11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3 месяцев </a:t>
            </a: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реализуем заявленные возможности.</a:t>
            </a:r>
          </a:p>
          <a:p>
            <a:pPr algn="ctr">
              <a:buSzPct val="100000"/>
              <a:buFont typeface="Lora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Привлечем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Х клиентов, которые заплатят нам по Y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рублей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Стоимость привлечение клиентов составит Z рублей из каналов (перечислить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)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  <a:p>
            <a:pPr algn="ctr">
              <a:buSzPct val="100000"/>
              <a:buFont typeface="Lora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Объяснить как  это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сделаете </a:t>
            </a:r>
          </a:p>
          <a:p>
            <a:pPr algn="ctr">
              <a:buSzPct val="100000"/>
              <a:buFont typeface="Lora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860" y="823377"/>
            <a:ext cx="2804995" cy="46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План достижения цели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6300" y="124709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4339663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СКОЛЬКО? </a:t>
            </a:r>
          </a:p>
          <a:p>
            <a:pPr>
              <a:buSzPct val="100000"/>
              <a:buFont typeface="Lora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Будущие денежные потоки проекта</a:t>
            </a:r>
            <a:endParaRPr lang="en-GB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82630"/>
              </p:ext>
            </p:extLst>
          </p:nvPr>
        </p:nvGraphicFramePr>
        <p:xfrm>
          <a:off x="134366" y="896435"/>
          <a:ext cx="6544023" cy="336230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5877"/>
                <a:gridCol w="892726"/>
                <a:gridCol w="395364"/>
                <a:gridCol w="395364"/>
                <a:gridCol w="395364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25203"/>
                <a:gridCol w="462501"/>
              </a:tblGrid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ДДС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июл.17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авг.17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сен.17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окт.17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ноя.17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дек.17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янв.18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фев.18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апр.18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май.18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июн.18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143058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Поступления: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3 236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5 236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8 472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13 708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22 180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35 889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100 257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249 048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подписок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8 472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13 708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22 180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35 889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58 069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93 957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242 748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386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Продажа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статистики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6 300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6 300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Платежи: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806 000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Маркетинг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baseline="0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Реклама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Разработка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Аренда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сервера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Прочее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96 000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07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Финансирование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550 000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720 000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Собственные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средства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/>
                      </a:r>
                      <a:r>
                        <a:rPr lang="ru-RU" sz="600" u="none" strike="noStrike" dirty="0" smtClean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Внешние </a:t>
                      </a:r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инвестиции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500 000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176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Итого оборот за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462 000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-108 000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-106 000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-114 764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-112 764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-9 528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15 708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4 180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17 889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40 069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82 257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163 048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  <a:tr h="26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Сальдо на конец периода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462 000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454 000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346 000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240 000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125 236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12 472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2 944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18 652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22 833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40 721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80 790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latin typeface="Century Gothic" panose="020B0502020202020204" pitchFamily="34" charset="0"/>
                          <a:cs typeface="Lora" panose="020B0604020202020204" charset="0"/>
                        </a:rPr>
                        <a:t>163 048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Lora" panose="020B0604020202020204" charset="0"/>
                      </a:endParaRPr>
                    </a:p>
                  </a:txBody>
                  <a:tcPr marL="8993" marR="8993" marT="8993" marB="0" anchor="ctr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10326" y="270157"/>
            <a:ext cx="2968063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Предложение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инвестору на стадии эмбрион: 500 000 рублей за 10% компании при оценки компании 5 000 000 </a:t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рублей.</a:t>
            </a:r>
            <a:r>
              <a:rPr lang="en-US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/>
            </a:r>
            <a:r>
              <a:rPr lang="ru-RU" sz="8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800 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000 рублей вложено живых денег (маркетинг, </a:t>
            </a:r>
            <a:r>
              <a:rPr lang="ru-RU" sz="800" dirty="0" err="1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фриланс</a:t>
            </a:r>
            <a:r>
              <a:rPr lang="ru-RU" sz="8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88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741273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Рынок B2C и частично В2В. Художники, Фотолаборатории, 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Дизайнеры</a:t>
            </a:r>
            <a:endParaRPr lang="en-US" sz="12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ГДЕ РЫНОК? КТО ЦЕЛЕВЫЕ ПОТРЕБИТЕЛИ?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24"/>
          <a:stretch/>
        </p:blipFill>
        <p:spPr>
          <a:xfrm>
            <a:off x="2069" y="1004206"/>
            <a:ext cx="2842731" cy="314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358" y="219556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b="1" dirty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 млн. $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358" y="2906948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</a:rPr>
              <a:t>15%</a:t>
            </a:r>
            <a:endParaRPr lang="ru-RU" sz="1600" b="1" dirty="0"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358" y="3469842"/>
            <a:ext cx="1068841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1,5%</a:t>
            </a:r>
            <a:endParaRPr lang="ru-RU" sz="1600" b="1" dirty="0">
              <a:solidFill>
                <a:schemeClr val="bg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0088" y="1282078"/>
            <a:ext cx="144641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Достижимый рынок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793" y="2082972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2020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793" y="2962579"/>
            <a:ext cx="1663008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% рынка на 2017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0" r="2008"/>
          <a:stretch/>
        </p:blipFill>
        <p:spPr>
          <a:xfrm>
            <a:off x="4406900" y="1004205"/>
            <a:ext cx="2425700" cy="31432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3841" y="1093769"/>
            <a:ext cx="2234422" cy="380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Ключевой конкурент</a:t>
            </a:r>
            <a:endParaRPr lang="ru-RU" b="1" dirty="0">
              <a:solidFill>
                <a:schemeClr val="tx1"/>
              </a:solidFill>
              <a:latin typeface="Calibri Light" panose="020F0302020204030204" pitchFamily="34" charset="0"/>
              <a:ea typeface="Lora"/>
              <a:cs typeface="Lora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6264" y="2092563"/>
            <a:ext cx="2108499" cy="1888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100 000+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авторов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Более 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90 миллионов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картинок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Выплатили авторам </a:t>
            </a: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/>
            </a:r>
            <a:r>
              <a:rPr lang="ru-RU" sz="12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$</a:t>
            </a: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350 000 000</a:t>
            </a:r>
          </a:p>
          <a:p>
            <a:pPr marL="285750" indent="-28575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40+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</a:rPr>
              <a:t>других фотобанков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01" y="1622878"/>
            <a:ext cx="1791298" cy="4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СЕКРЕТНЫЙ </a:t>
            </a:r>
            <a:r>
              <a:rPr lang="ru-RU" sz="1800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СОУС </a:t>
            </a:r>
            <a:endParaRPr lang="ru-RU" sz="1800" b="1" dirty="0" smtClean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  <a:p>
            <a:pPr>
              <a:buSzPct val="100000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избавляете от боли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7" name="Shape 301"/>
          <p:cNvSpPr/>
          <p:nvPr/>
        </p:nvSpPr>
        <p:spPr>
          <a:xfrm>
            <a:off x="503115" y="171626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latin typeface="Calibri Light" panose="020F0302020204030204" pitchFamily="34" charset="0"/>
              <a:ea typeface="Lora"/>
              <a:cs typeface="Lora"/>
              <a:sym typeface="Lo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9552" y="251141"/>
            <a:ext cx="269047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Мы ускоряем и упрощаем труд клиентов!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773549"/>
            <a:ext cx="3513255" cy="619173"/>
          </a:xfrm>
          <a:prstGeom prst="rect">
            <a:avLst/>
          </a:prstGeom>
        </p:spPr>
      </p:pic>
      <p:grpSp>
        <p:nvGrpSpPr>
          <p:cNvPr id="23" name="Shape 578"/>
          <p:cNvGrpSpPr/>
          <p:nvPr/>
        </p:nvGrpSpPr>
        <p:grpSpPr>
          <a:xfrm>
            <a:off x="3074108" y="928707"/>
            <a:ext cx="283373" cy="289313"/>
            <a:chOff x="3951850" y="2985350"/>
            <a:chExt cx="407950" cy="416500"/>
          </a:xfrm>
        </p:grpSpPr>
        <p:sp>
          <p:nvSpPr>
            <p:cNvPr id="24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5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6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27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485595" y="9382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Алгоритм поиска ключевых слов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383949"/>
            <a:ext cx="3513255" cy="61917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485595" y="1529598"/>
            <a:ext cx="2800905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Автоматизируем рутинную ручную работу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1994349"/>
            <a:ext cx="3513255" cy="61917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485595" y="21590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Экономия трафика пользователя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5" y="2604749"/>
            <a:ext cx="3513255" cy="61917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3485596" y="2769448"/>
            <a:ext cx="2711097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Удобные дополнительные функции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44" y="3215149"/>
            <a:ext cx="3513255" cy="619173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485595" y="3379848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Облачная система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0" y="3816776"/>
            <a:ext cx="3513255" cy="61917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485595" y="3990247"/>
            <a:ext cx="2593411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Кроссплатформенность</a:t>
            </a:r>
          </a:p>
        </p:txBody>
      </p:sp>
      <p:grpSp>
        <p:nvGrpSpPr>
          <p:cNvPr id="28" name="Shape 575"/>
          <p:cNvGrpSpPr/>
          <p:nvPr/>
        </p:nvGrpSpPr>
        <p:grpSpPr>
          <a:xfrm>
            <a:off x="3036033" y="1534813"/>
            <a:ext cx="359522" cy="267310"/>
            <a:chOff x="5247525" y="3007275"/>
            <a:chExt cx="517575" cy="384825"/>
          </a:xfrm>
        </p:grpSpPr>
        <p:sp>
          <p:nvSpPr>
            <p:cNvPr id="29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0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1" name="Shape 613"/>
          <p:cNvGrpSpPr/>
          <p:nvPr/>
        </p:nvGrpSpPr>
        <p:grpSpPr>
          <a:xfrm>
            <a:off x="3063098" y="2166196"/>
            <a:ext cx="305393" cy="221638"/>
            <a:chOff x="3932350" y="3714775"/>
            <a:chExt cx="439650" cy="319075"/>
          </a:xfrm>
        </p:grpSpPr>
        <p:sp>
          <p:nvSpPr>
            <p:cNvPr id="32" name="Shape 61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3" name="Shape 6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4" name="Shape 61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5" name="Shape 61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6" name="Shape 61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Shape 779"/>
          <p:cNvGrpSpPr/>
          <p:nvPr/>
        </p:nvGrpSpPr>
        <p:grpSpPr>
          <a:xfrm>
            <a:off x="3126552" y="2768462"/>
            <a:ext cx="178485" cy="282974"/>
            <a:chOff x="6718575" y="2318625"/>
            <a:chExt cx="256950" cy="407375"/>
          </a:xfrm>
        </p:grpSpPr>
        <p:sp>
          <p:nvSpPr>
            <p:cNvPr id="38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39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0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1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2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3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4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5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Shape 645"/>
          <p:cNvSpPr/>
          <p:nvPr/>
        </p:nvSpPr>
        <p:spPr>
          <a:xfrm>
            <a:off x="3049570" y="3424433"/>
            <a:ext cx="332449" cy="1877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 Light" panose="020F0302020204030204" pitchFamily="34" charset="0"/>
            </a:endParaRPr>
          </a:p>
        </p:txBody>
      </p:sp>
      <p:grpSp>
        <p:nvGrpSpPr>
          <p:cNvPr id="46" name="Shape 823"/>
          <p:cNvGrpSpPr/>
          <p:nvPr/>
        </p:nvGrpSpPr>
        <p:grpSpPr>
          <a:xfrm>
            <a:off x="3019319" y="3966915"/>
            <a:ext cx="373901" cy="358671"/>
            <a:chOff x="5233525" y="4954450"/>
            <a:chExt cx="538275" cy="516350"/>
          </a:xfrm>
        </p:grpSpPr>
        <p:sp>
          <p:nvSpPr>
            <p:cNvPr id="47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8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49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0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1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2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3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4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5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6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57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cxnSp>
        <p:nvCxnSpPr>
          <p:cNvPr id="101" name="Elbow Connector 100"/>
          <p:cNvCxnSpPr>
            <a:stCxn id="17" idx="6"/>
            <a:endCxn id="18" idx="1"/>
          </p:cNvCxnSpPr>
          <p:nvPr/>
        </p:nvCxnSpPr>
        <p:spPr>
          <a:xfrm flipV="1">
            <a:off x="2188214" y="1083136"/>
            <a:ext cx="699330" cy="1475680"/>
          </a:xfrm>
          <a:prstGeom prst="bentConnector3">
            <a:avLst/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7" idx="6"/>
            <a:endCxn id="93" idx="1"/>
          </p:cNvCxnSpPr>
          <p:nvPr/>
        </p:nvCxnSpPr>
        <p:spPr>
          <a:xfrm>
            <a:off x="2188214" y="2558816"/>
            <a:ext cx="697366" cy="1567547"/>
          </a:xfrm>
          <a:prstGeom prst="bentConnector3">
            <a:avLst>
              <a:gd name="adj1" fmla="val 50000"/>
            </a:avLst>
          </a:prstGeom>
          <a:ln>
            <a:solidFill>
              <a:srgbClr val="4FC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60654" y="1162942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Почему мы?</a:t>
            </a:r>
            <a:endParaRPr lang="ru-RU" sz="1800" b="1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0654" y="2408511"/>
            <a:ext cx="1712612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Ваш логотип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8042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МОНЕТИЗАЦИЯ</a:t>
            </a:r>
          </a:p>
          <a:p>
            <a:pPr>
              <a:buSzPct val="100000"/>
            </a:pP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как </a:t>
            </a:r>
            <a:r>
              <a:rPr lang="ru-RU" sz="12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будем зарабатывать</a:t>
            </a:r>
            <a:r>
              <a:rPr lang="ru-RU" sz="1200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43855" y="270157"/>
            <a:ext cx="2714146" cy="300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  <a:buFont typeface="Lora"/>
            </a:pPr>
            <a:r>
              <a:rPr lang="ru-RU" sz="1100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Сбор и продажа статистики $30 в месяц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54291" y="1096780"/>
            <a:ext cx="3123184" cy="30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SzPct val="100000"/>
              <a:buFont typeface="Lora"/>
            </a:pPr>
            <a:r>
              <a:rPr lang="ru-RU" b="1" dirty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Ежемесячная платная подписка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4" r="20458" b="29419"/>
          <a:stretch/>
        </p:blipFill>
        <p:spPr>
          <a:xfrm>
            <a:off x="2070" y="1599943"/>
            <a:ext cx="5451674" cy="16981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2" r="20458" b="12574"/>
          <a:stretch/>
        </p:blipFill>
        <p:spPr>
          <a:xfrm>
            <a:off x="2070" y="3289950"/>
            <a:ext cx="5451674" cy="82459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35544" r="3751" b="29419"/>
          <a:stretch/>
        </p:blipFill>
        <p:spPr>
          <a:xfrm>
            <a:off x="5453744" y="1599943"/>
            <a:ext cx="1126671" cy="16981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0" t="70581" r="3751" b="11058"/>
          <a:stretch/>
        </p:blipFill>
        <p:spPr>
          <a:xfrm>
            <a:off x="5453744" y="3298116"/>
            <a:ext cx="1126671" cy="889906"/>
          </a:xfrm>
          <a:prstGeom prst="rect">
            <a:avLst/>
          </a:prstGeom>
        </p:spPr>
      </p:pic>
      <p:sp>
        <p:nvSpPr>
          <p:cNvPr id="69" name="Прямоугольник 4"/>
          <p:cNvSpPr/>
          <p:nvPr/>
        </p:nvSpPr>
        <p:spPr>
          <a:xfrm>
            <a:off x="480989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Тариф</a:t>
            </a:r>
          </a:p>
        </p:txBody>
      </p:sp>
      <p:sp>
        <p:nvSpPr>
          <p:cNvPr id="70" name="Прямоугольник 4"/>
          <p:cNvSpPr/>
          <p:nvPr/>
        </p:nvSpPr>
        <p:spPr>
          <a:xfrm>
            <a:off x="425875" y="3561294"/>
            <a:ext cx="162810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Стоимость за 1 аккаунт</a:t>
            </a:r>
          </a:p>
        </p:txBody>
      </p:sp>
      <p:sp>
        <p:nvSpPr>
          <p:cNvPr id="71" name="Прямоугольник 4"/>
          <p:cNvSpPr/>
          <p:nvPr/>
        </p:nvSpPr>
        <p:spPr>
          <a:xfrm>
            <a:off x="2242047" y="3545486"/>
            <a:ext cx="1194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0 $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  <a:sym typeface="Lora"/>
              </a:rPr>
              <a:t>мес.</a:t>
            </a:r>
          </a:p>
        </p:txBody>
      </p:sp>
      <p:sp>
        <p:nvSpPr>
          <p:cNvPr id="74" name="Прямоугольник 4"/>
          <p:cNvSpPr/>
          <p:nvPr/>
        </p:nvSpPr>
        <p:spPr>
          <a:xfrm>
            <a:off x="3191775" y="3545487"/>
            <a:ext cx="1306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10 $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5" name="Прямоугольник 4"/>
          <p:cNvSpPr/>
          <p:nvPr/>
        </p:nvSpPr>
        <p:spPr>
          <a:xfrm>
            <a:off x="4287296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25 $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6" name="Прямоугольник 4"/>
          <p:cNvSpPr/>
          <p:nvPr/>
        </p:nvSpPr>
        <p:spPr>
          <a:xfrm>
            <a:off x="5333785" y="3545487"/>
            <a:ext cx="12665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Calibri Light" panose="020F0302020204030204" pitchFamily="34" charset="0"/>
                <a:cs typeface="Lora" panose="020B0604020202020204" charset="0"/>
              </a:rPr>
              <a:t>45 $ / </a:t>
            </a:r>
            <a:r>
              <a:rPr lang="ru-RU" sz="1100" b="1" dirty="0">
                <a:latin typeface="Calibri Light" panose="020F0302020204030204" pitchFamily="34" charset="0"/>
                <a:cs typeface="Lora" panose="020B0604020202020204" charset="0"/>
              </a:rPr>
              <a:t>мес.</a:t>
            </a:r>
          </a:p>
        </p:txBody>
      </p:sp>
      <p:sp>
        <p:nvSpPr>
          <p:cNvPr id="77" name="Прямоугольник 4"/>
          <p:cNvSpPr/>
          <p:nvPr/>
        </p:nvSpPr>
        <p:spPr>
          <a:xfrm>
            <a:off x="2080120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Пробный</a:t>
            </a:r>
          </a:p>
        </p:txBody>
      </p:sp>
      <p:sp>
        <p:nvSpPr>
          <p:cNvPr id="78" name="Прямоугольник 4"/>
          <p:cNvSpPr/>
          <p:nvPr/>
        </p:nvSpPr>
        <p:spPr>
          <a:xfrm>
            <a:off x="3086212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Новичок</a:t>
            </a:r>
          </a:p>
        </p:txBody>
      </p:sp>
      <p:sp>
        <p:nvSpPr>
          <p:cNvPr id="81" name="Прямоугольник 4"/>
          <p:cNvSpPr/>
          <p:nvPr/>
        </p:nvSpPr>
        <p:spPr>
          <a:xfrm>
            <a:off x="4161618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Любитель</a:t>
            </a:r>
          </a:p>
        </p:txBody>
      </p:sp>
      <p:sp>
        <p:nvSpPr>
          <p:cNvPr id="82" name="Прямоугольник 4"/>
          <p:cNvSpPr/>
          <p:nvPr/>
        </p:nvSpPr>
        <p:spPr>
          <a:xfrm>
            <a:off x="5208107" y="2142063"/>
            <a:ext cx="151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Calibri Light" panose="020F0302020204030204" pitchFamily="34" charset="0"/>
                <a:cs typeface="Lora" panose="020B0604020202020204" charset="0"/>
              </a:rPr>
              <a:t>Профи</a:t>
            </a:r>
          </a:p>
        </p:txBody>
      </p:sp>
      <p:sp>
        <p:nvSpPr>
          <p:cNvPr id="83" name="Прямоугольник 4"/>
          <p:cNvSpPr/>
          <p:nvPr/>
        </p:nvSpPr>
        <p:spPr>
          <a:xfrm>
            <a:off x="425875" y="2711724"/>
            <a:ext cx="162810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latin typeface="Calibri Light" panose="020F0302020204030204" pitchFamily="34" charset="0"/>
                <a:cs typeface="Lora" panose="020B0604020202020204" charset="0"/>
              </a:rPr>
              <a:t>Количество загрузок в месяц</a:t>
            </a:r>
          </a:p>
        </p:txBody>
      </p:sp>
      <p:sp>
        <p:nvSpPr>
          <p:cNvPr id="84" name="Прямоугольник 4"/>
          <p:cNvSpPr/>
          <p:nvPr/>
        </p:nvSpPr>
        <p:spPr>
          <a:xfrm>
            <a:off x="2242047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30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3248139" y="2795944"/>
            <a:ext cx="119402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100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7" name="Прямоугольник 4"/>
          <p:cNvSpPr/>
          <p:nvPr/>
        </p:nvSpPr>
        <p:spPr>
          <a:xfrm>
            <a:off x="4287296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500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sp>
        <p:nvSpPr>
          <p:cNvPr id="88" name="Прямоугольник 4"/>
          <p:cNvSpPr/>
          <p:nvPr/>
        </p:nvSpPr>
        <p:spPr>
          <a:xfrm>
            <a:off x="5333785" y="2795944"/>
            <a:ext cx="126651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∞</a:t>
            </a:r>
            <a:endParaRPr lang="ru-RU" sz="11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</p:txBody>
      </p:sp>
      <p:grpSp>
        <p:nvGrpSpPr>
          <p:cNvPr id="89" name="Shape 788"/>
          <p:cNvGrpSpPr/>
          <p:nvPr/>
        </p:nvGrpSpPr>
        <p:grpSpPr>
          <a:xfrm>
            <a:off x="2689360" y="1829312"/>
            <a:ext cx="300305" cy="182739"/>
            <a:chOff x="3269900" y="3064500"/>
            <a:chExt cx="432325" cy="263075"/>
          </a:xfrm>
          <a:solidFill>
            <a:srgbClr val="FFCD00"/>
          </a:solidFill>
        </p:grpSpPr>
        <p:sp>
          <p:nvSpPr>
            <p:cNvPr id="9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94" name="Shape 578"/>
          <p:cNvGrpSpPr/>
          <p:nvPr/>
        </p:nvGrpSpPr>
        <p:grpSpPr>
          <a:xfrm>
            <a:off x="3700103" y="1791332"/>
            <a:ext cx="283373" cy="289313"/>
            <a:chOff x="3951850" y="2985350"/>
            <a:chExt cx="407950" cy="416500"/>
          </a:xfrm>
        </p:grpSpPr>
        <p:sp>
          <p:nvSpPr>
            <p:cNvPr id="96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7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8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99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00" name="Shape 500"/>
          <p:cNvGrpSpPr/>
          <p:nvPr/>
        </p:nvGrpSpPr>
        <p:grpSpPr>
          <a:xfrm>
            <a:off x="5789351" y="1839757"/>
            <a:ext cx="326527" cy="200486"/>
            <a:chOff x="4595425" y="1707325"/>
            <a:chExt cx="470075" cy="288625"/>
          </a:xfrm>
        </p:grpSpPr>
        <p:sp>
          <p:nvSpPr>
            <p:cNvPr id="103" name="Shape 50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4" name="Shape 50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7" name="Shape 503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8" name="Shape 50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09" name="Shape 505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0" name="Shape 506"/>
          <p:cNvGrpSpPr/>
          <p:nvPr/>
        </p:nvGrpSpPr>
        <p:grpSpPr>
          <a:xfrm>
            <a:off x="4777658" y="1794110"/>
            <a:ext cx="295234" cy="298603"/>
            <a:chOff x="5290150" y="1636700"/>
            <a:chExt cx="425025" cy="429875"/>
          </a:xfrm>
        </p:grpSpPr>
        <p:sp>
          <p:nvSpPr>
            <p:cNvPr id="111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  <p:sp>
          <p:nvSpPr>
            <p:cNvPr id="112" name="Shape 50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39774"/>
              </p:ext>
            </p:extLst>
          </p:nvPr>
        </p:nvGraphicFramePr>
        <p:xfrm>
          <a:off x="199405" y="1497"/>
          <a:ext cx="1495" cy="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05" y="1497"/>
                        <a:ext cx="1495" cy="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7845" y="220406"/>
            <a:ext cx="5988848" cy="400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100000"/>
            </a:pPr>
            <a:r>
              <a:rPr lang="ru-RU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КТО РАБОТАЕТ НАД ПРОЕКТОМ, В КАКОМ ГОРОДЕ И КАКИЕ КОНТАКТЫ ДЛЯ СВЯЗИ</a:t>
            </a:r>
            <a:r>
              <a:rPr lang="en-US" sz="1800" b="1" dirty="0" smtClean="0">
                <a:latin typeface="Calibri Light" panose="020F0302020204030204" pitchFamily="34" charset="0"/>
                <a:ea typeface="Lora"/>
                <a:cs typeface="Lora" panose="020B0604020202020204" charset="0"/>
                <a:sym typeface="Lora"/>
              </a:rPr>
              <a:t>?</a:t>
            </a:r>
            <a:endParaRPr lang="ru-RU" sz="1200" dirty="0">
              <a:latin typeface="Calibri Light" panose="020F0302020204030204" pitchFamily="34" charset="0"/>
              <a:ea typeface="Lora"/>
              <a:cs typeface="Lora" panose="020B0604020202020204" charset="0"/>
              <a:sym typeface="Lora"/>
            </a:endParaRPr>
          </a:p>
        </p:txBody>
      </p:sp>
      <p:sp>
        <p:nvSpPr>
          <p:cNvPr id="43" name="Shape 111"/>
          <p:cNvSpPr txBox="1">
            <a:spLocks/>
          </p:cNvSpPr>
          <p:nvPr/>
        </p:nvSpPr>
        <p:spPr>
          <a:xfrm>
            <a:off x="2138827" y="990518"/>
            <a:ext cx="265246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Команда </a:t>
            </a:r>
            <a:r>
              <a:rPr lang="en-US" sz="1600" dirty="0" smtClean="0">
                <a:latin typeface="Calibri Light" panose="020F0302020204030204" pitchFamily="34" charset="0"/>
              </a:rPr>
              <a:t>a2stock.com</a:t>
            </a:r>
            <a:endParaRPr lang="ru-RU" sz="160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400" b="0" dirty="0" smtClean="0">
                <a:latin typeface="Calibri Light" panose="020F0302020204030204" pitchFamily="34" charset="0"/>
              </a:rPr>
              <a:t>ваш логотип</a:t>
            </a:r>
            <a:endParaRPr lang="en-US" sz="1400" b="0" dirty="0" smtClean="0">
              <a:latin typeface="Calibri Light" panose="020F0302020204030204" pitchFamily="34" charset="0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2839938" y="2437419"/>
            <a:ext cx="125024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г. Москва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2" r="10081"/>
          <a:stretch/>
        </p:blipFill>
        <p:spPr bwMode="auto">
          <a:xfrm>
            <a:off x="711199" y="1233569"/>
            <a:ext cx="1132115" cy="1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73" y="1219176"/>
            <a:ext cx="1080120" cy="10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855198" y="2419251"/>
            <a:ext cx="152620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Calibri Light" panose="020F0302020204030204" pitchFamily="34" charset="0"/>
              </a:rPr>
              <a:t>Сергей </a:t>
            </a:r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Анушкин</a:t>
            </a:r>
            <a:endParaRPr lang="en-US" sz="1200" b="1" dirty="0" smtClean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1050" dirty="0">
                <a:latin typeface="+mj-lt"/>
              </a:rPr>
              <a:t>+7 (495) 150-36-26</a:t>
            </a:r>
            <a:endParaRPr lang="ru-RU" sz="1050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sz="1050" dirty="0">
                <a:latin typeface="Calibri Light" panose="020F0302020204030204" pitchFamily="34" charset="0"/>
              </a:rPr>
              <a:t>sa2424242@gmail.com</a:t>
            </a:r>
            <a:endParaRPr lang="ru-RU" sz="1050" dirty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Руководитель  </a:t>
            </a:r>
            <a:r>
              <a:rPr lang="ru-RU" sz="1050" dirty="0" err="1" smtClean="0">
                <a:latin typeface="Calibri Light" panose="020F0302020204030204" pitchFamily="34" charset="0"/>
              </a:rPr>
              <a:t>бэк</a:t>
            </a:r>
            <a:r>
              <a:rPr lang="ru-RU" sz="1050" dirty="0" smtClean="0">
                <a:latin typeface="Calibri Light" panose="020F0302020204030204" pitchFamily="34" charset="0"/>
              </a:rPr>
              <a:t>-офиса</a:t>
            </a: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Ссылка </a:t>
            </a:r>
            <a:r>
              <a:rPr lang="ru-RU" sz="1050" dirty="0" smtClean="0">
                <a:latin typeface="Calibri Light" panose="020F0302020204030204" pitchFamily="34" charset="0"/>
              </a:rPr>
              <a:t>на</a:t>
            </a:r>
            <a:r>
              <a:rPr lang="en-US" sz="1050" dirty="0" smtClean="0">
                <a:latin typeface="Calibri Light" panose="020F0302020204030204" pitchFamily="34" charset="0"/>
              </a:rPr>
              <a:t/>
            </a:r>
            <a:r>
              <a:rPr lang="ru-RU" sz="1050" dirty="0" smtClean="0">
                <a:latin typeface="Calibri Light" panose="020F0302020204030204" pitchFamily="34" charset="0"/>
              </a:rPr>
              <a:t>резюме</a:t>
            </a:r>
            <a:endParaRPr lang="ru-RU" sz="1050" dirty="0" smtClean="0">
              <a:latin typeface="Calibri Light" panose="020F03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8373" y="2430377"/>
            <a:ext cx="154400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Александр Румянцев</a:t>
            </a:r>
          </a:p>
          <a:p>
            <a:pPr algn="ctr"/>
            <a:r>
              <a:rPr lang="ru-RU" sz="1050" dirty="0"/>
              <a:t>+7 (495) 150-36-26</a:t>
            </a:r>
            <a:endParaRPr lang="ru-RU" sz="1050" dirty="0" smtClean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3333626</a:t>
            </a:r>
            <a:r>
              <a:rPr lang="en-US" sz="1050" dirty="0" smtClean="0">
                <a:latin typeface="Calibri Light" panose="020F0302020204030204" pitchFamily="34" charset="0"/>
              </a:rPr>
              <a:t>@gmail.com</a:t>
            </a:r>
            <a:endParaRPr lang="ru-RU" sz="1050" dirty="0">
              <a:latin typeface="Calibri Light" panose="020F0302020204030204" pitchFamily="34" charset="0"/>
            </a:endParaRP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Исполнительный директор</a:t>
            </a:r>
          </a:p>
          <a:p>
            <a:pPr algn="ctr"/>
            <a:r>
              <a:rPr lang="ru-RU" sz="1050" dirty="0" smtClean="0">
                <a:latin typeface="Calibri Light" panose="020F0302020204030204" pitchFamily="34" charset="0"/>
              </a:rPr>
              <a:t>Ссылка на резюм</a:t>
            </a:r>
            <a:r>
              <a:rPr lang="ru-RU" sz="1050" dirty="0">
                <a:latin typeface="Calibri Light" panose="020F0302020204030204" pitchFamily="34" charset="0"/>
              </a:rPr>
              <a:t>е</a:t>
            </a:r>
            <a:endParaRPr lang="ru-RU" sz="1050" dirty="0" smtClean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0" y="3664355"/>
            <a:ext cx="6857999" cy="646331"/>
          </a:xfrm>
          <a:prstGeom prst="rect">
            <a:avLst/>
          </a:prstGeom>
          <a:solidFill>
            <a:srgbClr val="80D3F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Отзыв о заполнении и пожелания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(по желанию) </a:t>
            </a:r>
            <a:endParaRPr lang="ru-RU" sz="1200" dirty="0" smtClean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Calibri Light" panose="020F0302020204030204" pitchFamily="34" charset="0"/>
              <a:cs typeface="Lora" panose="020B060402020202020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Будем </a:t>
            </a:r>
            <a:r>
              <a:rPr lang="ru-RU" sz="1200" dirty="0">
                <a:solidFill>
                  <a:schemeClr val="tx1"/>
                </a:solidFill>
                <a:latin typeface="Calibri Light" panose="020F0302020204030204" pitchFamily="34" charset="0"/>
                <a:cs typeface="Lora" panose="020B0604020202020204" charset="0"/>
              </a:rPr>
              <a:t>благодарны за ваше мнение о шаблоне презентации, предложения, критику, мысли.</a:t>
            </a:r>
          </a:p>
        </p:txBody>
      </p:sp>
    </p:spTree>
    <p:extLst>
      <p:ext uri="{BB962C8B-B14F-4D97-AF65-F5344CB8AC3E}">
        <p14:creationId xmlns:p14="http://schemas.microsoft.com/office/powerpoint/2010/main" val="12462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ola 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835</Words>
  <Application>Microsoft Office PowerPoint</Application>
  <PresentationFormat>Произвольный</PresentationFormat>
  <Paragraphs>334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Lora</vt:lpstr>
      <vt:lpstr>Century Gothic</vt:lpstr>
      <vt:lpstr>VA template</vt:lpstr>
      <vt:lpstr>2_Viola template</vt:lpstr>
      <vt:lpstr>1_Viola template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Slidesign.ru</dc:creator>
  <cp:lastModifiedBy>Александр Румянцев</cp:lastModifiedBy>
  <cp:revision>97</cp:revision>
  <dcterms:modified xsi:type="dcterms:W3CDTF">2017-09-13T06:54:37Z</dcterms:modified>
</cp:coreProperties>
</file>